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8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宋体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3073"/>
          <p:cNvSpPr>
            <a:spLocks noGrp="1"/>
          </p:cNvSpPr>
          <p:nvPr>
            <p:ph type="ctrTitle"/>
          </p:nvPr>
        </p:nvSpPr>
        <p:spPr>
          <a:xfrm>
            <a:off x="685800" y="542925"/>
            <a:ext cx="7772400" cy="1470025"/>
          </a:xfrm>
        </p:spPr>
        <p:txBody>
          <a:bodyPr anchor="ctr" anchorCtr="0"/>
          <a:p>
            <a:pPr defTabSz="914400">
              <a:buNone/>
            </a:pPr>
            <a:r>
              <a:rPr lang="zh-CN" altLang="zh-CN" sz="1800" kern="1200" baseline="0">
                <a:latin typeface="+mj-lt"/>
                <a:ea typeface="+mj-ea"/>
                <a:cs typeface="+mj-cs"/>
              </a:rPr>
              <a:t>Online Detection and Classification of Dynamic Hand Gestures with Recurrent 3D Convolutional Neural Networks</a:t>
            </a:r>
            <a:endParaRPr lang="zh-CN" altLang="zh-CN" sz="1800" kern="1200" baseline="0">
              <a:latin typeface="+mj-lt"/>
              <a:ea typeface="+mj-ea"/>
              <a:cs typeface="+mj-cs"/>
            </a:endParaRPr>
          </a:p>
        </p:txBody>
      </p:sp>
      <p:sp>
        <p:nvSpPr>
          <p:cNvPr id="4098" name="副标题 3074"/>
          <p:cNvSpPr>
            <a:spLocks noGrp="1"/>
          </p:cNvSpPr>
          <p:nvPr>
            <p:ph type="subTitle" idx="1"/>
          </p:nvPr>
        </p:nvSpPr>
        <p:spPr>
          <a:xfrm>
            <a:off x="685800" y="1819275"/>
            <a:ext cx="3897313" cy="1752600"/>
          </a:xfrm>
        </p:spPr>
        <p:txBody>
          <a:bodyPr anchor="t" anchorCtr="0"/>
          <a:p>
            <a:pPr lvl="1" algn="l" defTabSz="914400"/>
            <a:r>
              <a:rPr lang="zh-CN" altLang="zh-CN" sz="1400" kern="1200" baseline="0">
                <a:latin typeface="+mn-lt"/>
                <a:ea typeface="+mn-ea"/>
                <a:cs typeface="+mn-cs"/>
              </a:rPr>
              <a:t>Authors: </a:t>
            </a:r>
            <a:endParaRPr lang="zh-CN" altLang="zh-CN" sz="1400" kern="1200" baseline="0">
              <a:latin typeface="+mn-lt"/>
              <a:ea typeface="+mn-ea"/>
              <a:cs typeface="+mn-cs"/>
            </a:endParaRPr>
          </a:p>
          <a:p>
            <a:pPr lvl="2" algn="l" defTabSz="914400"/>
            <a:r>
              <a:rPr lang="zh-CN" altLang="zh-CN" sz="1400" kern="1200" baseline="0">
                <a:latin typeface="+mn-lt"/>
                <a:ea typeface="+mn-ea"/>
                <a:cs typeface="+mn-cs"/>
              </a:rPr>
              <a:t>Pavlo Molchanov</a:t>
            </a:r>
            <a:endParaRPr lang="zh-CN" altLang="zh-CN" sz="1400" kern="1200" baseline="0">
              <a:latin typeface="+mn-lt"/>
              <a:ea typeface="+mn-ea"/>
              <a:cs typeface="+mn-cs"/>
            </a:endParaRPr>
          </a:p>
          <a:p>
            <a:pPr lvl="2" algn="l" defTabSz="914400"/>
            <a:r>
              <a:rPr lang="zh-CN" altLang="zh-CN" sz="1400" kern="1200" baseline="0">
                <a:latin typeface="+mn-lt"/>
                <a:ea typeface="+mn-ea"/>
                <a:cs typeface="+mn-cs"/>
              </a:rPr>
              <a:t>Xiaodong Yang (NVIDIA)</a:t>
            </a:r>
            <a:endParaRPr lang="zh-CN" altLang="zh-CN" sz="1400" kern="1200" baseline="0">
              <a:latin typeface="+mn-lt"/>
              <a:ea typeface="+mn-ea"/>
              <a:cs typeface="+mn-cs"/>
            </a:endParaRPr>
          </a:p>
          <a:p>
            <a:pPr lvl="2" algn="l" defTabSz="914400"/>
            <a:r>
              <a:rPr lang="zh-CN" altLang="zh-CN" sz="1400" kern="1200" baseline="0">
                <a:latin typeface="+mn-lt"/>
                <a:ea typeface="+mn-ea"/>
                <a:cs typeface="+mn-cs"/>
              </a:rPr>
              <a:t>Shalini Gupta (NVIDIA)</a:t>
            </a:r>
            <a:endParaRPr lang="zh-CN" altLang="zh-CN" sz="1400" kern="1200" baseline="0">
              <a:latin typeface="+mn-lt"/>
              <a:ea typeface="+mn-ea"/>
              <a:cs typeface="+mn-cs"/>
            </a:endParaRPr>
          </a:p>
          <a:p>
            <a:pPr lvl="2" algn="l" defTabSz="914400"/>
            <a:r>
              <a:rPr lang="zh-CN" altLang="zh-CN" sz="1400" kern="1200" baseline="0">
                <a:latin typeface="+mn-lt"/>
                <a:ea typeface="+mn-ea"/>
                <a:cs typeface="+mn-cs"/>
              </a:rPr>
              <a:t>Kihwan Kim</a:t>
            </a:r>
            <a:endParaRPr lang="zh-CN" altLang="zh-CN" sz="1400" kern="1200" baseline="0">
              <a:latin typeface="+mn-lt"/>
              <a:ea typeface="+mn-ea"/>
              <a:cs typeface="+mn-cs"/>
            </a:endParaRPr>
          </a:p>
          <a:p>
            <a:pPr lvl="2" algn="l" defTabSz="914400"/>
            <a:r>
              <a:rPr lang="zh-CN" altLang="zh-CN" sz="1400" kern="1200" baseline="0">
                <a:latin typeface="+mn-lt"/>
                <a:ea typeface="+mn-ea"/>
                <a:cs typeface="+mn-cs"/>
              </a:rPr>
              <a:t>Stephen Tyree</a:t>
            </a:r>
            <a:endParaRPr lang="zh-CN" altLang="zh-CN" sz="1400" kern="1200" baseline="0">
              <a:latin typeface="+mn-lt"/>
              <a:ea typeface="+mn-ea"/>
              <a:cs typeface="+mn-cs"/>
            </a:endParaRPr>
          </a:p>
          <a:p>
            <a:pPr lvl="2" algn="l" defTabSz="914400"/>
            <a:r>
              <a:rPr lang="zh-CN" altLang="zh-CN" sz="1400" kern="1200" baseline="0">
                <a:latin typeface="+mn-lt"/>
                <a:ea typeface="+mn-ea"/>
                <a:cs typeface="+mn-cs"/>
              </a:rPr>
              <a:t>Jan Kautz</a:t>
            </a:r>
            <a:endParaRPr lang="zh-CN" altLang="zh-CN" sz="1400" kern="1200" baseline="0">
              <a:latin typeface="+mn-lt"/>
              <a:ea typeface="+mn-ea"/>
              <a:cs typeface="+mn-cs"/>
            </a:endParaRPr>
          </a:p>
        </p:txBody>
      </p:sp>
      <p:sp>
        <p:nvSpPr>
          <p:cNvPr id="4099" name="文本框 1"/>
          <p:cNvSpPr txBox="1"/>
          <p:nvPr/>
        </p:nvSpPr>
        <p:spPr>
          <a:xfrm>
            <a:off x="938213" y="3989388"/>
            <a:ext cx="7027862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400">
                <a:latin typeface="Arial" panose="02080604020202020204" pitchFamily="34" charset="0"/>
                <a:ea typeface="宋体" pitchFamily="2" charset="-122"/>
              </a:rPr>
              <a:t>Published in: </a:t>
            </a:r>
            <a:endParaRPr lang="zh-CN" altLang="en-US" sz="1400">
              <a:latin typeface="Arial" panose="02080604020202020204" pitchFamily="34" charset="0"/>
              <a:ea typeface="宋体" pitchFamily="2" charset="-122"/>
            </a:endParaRPr>
          </a:p>
          <a:p>
            <a:r>
              <a:rPr lang="zh-CN" altLang="en-US" sz="1400">
                <a:latin typeface="Arial" panose="02080604020202020204" pitchFamily="34" charset="0"/>
                <a:ea typeface="宋体" pitchFamily="2" charset="-122"/>
              </a:rPr>
              <a:t>IEEE Conference on Computer Vision and Pattern Recognition (CVPR) 2016</a:t>
            </a:r>
            <a:endParaRPr lang="zh-CN" altLang="en-US" sz="1400">
              <a:latin typeface="Arial" panose="0208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9217" name="文本框 4"/>
              <p:cNvSpPr txBox="1"/>
              <p:nvPr/>
            </p:nvSpPr>
            <p:spPr>
              <a:xfrm>
                <a:off x="40005" y="1081405"/>
                <a:ext cx="9061450" cy="52019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5</a:t>
                </a:r>
                <a:r>
                  <a:rPr lang="en-US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. </a:t>
                </a:r>
                <a:r>
                  <a:rPr lang="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So, t</a:t>
                </a:r>
                <a:r>
                  <a:rPr lang="en-US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he probability of observinga particular sequence y given an input sequence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𝜒</m:t>
                    </m:r>
                  </m:oMath>
                </a14:m>
                <a:r>
                  <a:rPr lang="en-US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 is</a:t>
                </a:r>
                <a:r>
                  <a:rPr lang="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:</a:t>
                </a:r>
                <a:endParaRPr lang="en-US" altLang="en-US" sz="2400">
                  <a:latin typeface="Arial" panose="02080604020202020204" pitchFamily="34" charset="0"/>
                  <a:ea typeface="宋体" pitchFamily="2" charset="-122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𝑝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𝑦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|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𝜒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 = 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en-US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</m:ctrlPr>
                        </m:naryPr>
                        <m:sub>
                          <m:r>
                            <a:rPr lang="en-US" altLang="en-US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𝜋</m:t>
                          </m:r>
                          <m:r>
                            <a:rPr lang="en-US" altLang="en-US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∈</m:t>
                          </m:r>
                          <m:r>
                            <a:rPr lang="en-US" altLang="en-US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ℬ</m:t>
                          </m:r>
                          <m:r>
                            <a:rPr lang="en-US" altLang="en-US" sz="2400" i="1" baseline="30000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−</m:t>
                          </m:r>
                          <m:r>
                            <a:rPr lang="en-US" altLang="en-US" sz="2400" i="1" baseline="30000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1</m:t>
                          </m:r>
                          <m:r>
                            <a:rPr lang="en-US" altLang="en-US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(</m:t>
                          </m:r>
                          <m:r>
                            <a:rPr lang="en-US" altLang="en-US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𝑦</m:t>
                          </m:r>
                          <m:r>
                            <a:rPr lang="en-US" altLang="en-US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en-US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𝑝</m:t>
                          </m:r>
                          <m:r>
                            <a:rPr lang="en-US" altLang="en-US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(</m:t>
                          </m:r>
                        </m:e>
                      </m:nary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𝜋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|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𝜒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),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ℬ</m:t>
                      </m:r>
                      <m:r>
                        <a:rPr lang="en-US" altLang="en-US" sz="2400" i="1" baseline="30000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−</m:t>
                      </m:r>
                      <m:r>
                        <a:rPr lang="en-US" altLang="en-US" sz="2400" i="1" baseline="30000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1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𝑦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)={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𝜋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: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ℬ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𝜋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)=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𝑦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}</m:t>
                      </m:r>
                    </m:oMath>
                  </m:oMathPara>
                </a14:m>
                <a:endParaRPr lang="en-US" altLang="en-US" sz="2400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the computation of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𝑝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(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𝑦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|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𝜒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)</m:t>
                    </m:r>
                  </m:oMath>
                </a14:m>
                <a:r>
                  <a:rPr lang="en-US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 </a:t>
                </a:r>
                <a:r>
                  <a:rPr lang="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is simplified by dynamic programing.</a:t>
                </a:r>
                <a:endParaRPr lang="en-US" altLang="en-US" sz="2400">
                  <a:latin typeface="Arial" panose="02080604020202020204" pitchFamily="34" charset="0"/>
                  <a:ea typeface="宋体" pitchFamily="2" charset="-122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" altLang="en-US" sz="2400">
                    <a:sym typeface="+mn-ea"/>
                  </a:rPr>
                  <a:t>6</a:t>
                </a:r>
                <a:r>
                  <a:rPr lang="en-US" altLang="en-US" sz="2400">
                    <a:sym typeface="+mn-ea"/>
                  </a:rPr>
                  <a:t>. </a:t>
                </a:r>
                <a:r>
                  <a:rPr lang="" altLang="en-US" sz="2400">
                    <a:sym typeface="+mn-ea"/>
                  </a:rPr>
                  <a:t>An assistant vector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" sz="2400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" sz="2400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𝑦</m:t>
                        </m:r>
                      </m:e>
                    </m:acc>
                  </m:oMath>
                </a14:m>
                <a:r>
                  <a:rPr lang="" altLang="en-US" sz="2400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: adding a no gesture label before and after each gesture clip in </a:t>
                </a:r>
                <a14:m>
                  <m:oMath xmlns:m="http://schemas.openxmlformats.org/officeDocument/2006/math">
                    <m:r>
                      <a:rPr lang="en-US" altLang="" sz="2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𝑦</m:t>
                    </m:r>
                  </m:oMath>
                </a14:m>
                <a:r>
                  <a:rPr lang="" altLang="en-US" sz="2400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.</a:t>
                </a:r>
                <a:endParaRPr lang="" altLang="en-US" sz="2400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" sz="24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|</m:t>
                      </m:r>
                      <m:acc>
                        <m:accPr>
                          <m:chr m:val="̇"/>
                          <m:ctrlPr>
                            <a:rPr lang="en-US" alt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𝑦</m:t>
                          </m:r>
                        </m:e>
                      </m:acc>
                      <m:r>
                        <a:rPr lang="en-US" altLang="en-US" sz="24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| = </m:t>
                      </m:r>
                      <m:sSup>
                        <m:sSupPr>
                          <m:ctrlPr>
                            <a:rPr lang="en-US" alt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𝑃</m:t>
                          </m:r>
                        </m:e>
                        <m:sup>
                          <m:r>
                            <a:rPr lang="en-US" alt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’</m:t>
                          </m:r>
                        </m:sup>
                      </m:sSup>
                      <m:r>
                        <a:rPr lang="en-US" altLang="en-US" sz="24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 = 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2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𝑃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+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1</m:t>
                      </m:r>
                    </m:oMath>
                  </m:oMathPara>
                </a14:m>
                <a:endParaRPr lang="en-US" altLang="en-US" sz="2400">
                  <a:sym typeface="+mn-ea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" altLang="en-US" sz="2400" i="1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7</a:t>
                </a:r>
                <a:r>
                  <a:rPr lang="en-US" altLang="en-US" sz="2400" i="1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. Define a </a:t>
                </a:r>
                <a:r>
                  <a:rPr lang="" altLang="en-US" sz="2400" i="1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forward variable </a:t>
                </a:r>
                <a14:m>
                  <m:oMath xmlns:m="http://schemas.openxmlformats.org/officeDocument/2006/math">
                    <m:r>
                      <a:rPr lang="en-US" altLang="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𝛼</m:t>
                    </m:r>
                    <m:r>
                      <a:rPr lang="en-US" altLang="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∈</m:t>
                    </m:r>
                    <m:r>
                      <a:rPr lang="en-US" altLang="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𝑅</m:t>
                    </m:r>
                    <m:r>
                      <a:rPr lang="en-US" altLang="" sz="2400" i="1" baseline="30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𝑁</m:t>
                    </m:r>
                    <m:r>
                      <a:rPr lang="en-US" altLang="" sz="2400" i="1" baseline="30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×</m:t>
                    </m:r>
                    <m:r>
                      <a:rPr lang="en-US" altLang="" sz="2400" i="1" baseline="30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𝑃</m:t>
                    </m:r>
                  </m:oMath>
                </a14:m>
                <a:r>
                  <a:rPr lang="en-US" altLang="" sz="2400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 </a:t>
                </a:r>
                <a:r>
                  <a:rPr lang="" altLang="en-US" sz="2400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,where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𝛼</m:t>
                    </m:r>
                    <m:r>
                      <a:rPr lang="en-US" altLang="en-US" sz="2400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𝑡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(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𝑢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)</m:t>
                    </m:r>
                  </m:oMath>
                </a14:m>
                <a:r>
                  <a:rPr lang="" altLang="en-US" sz="2400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is the combined probability of all mappings of events up to clip t and event </a:t>
                </a:r>
                <a14:m>
                  <m:oMath xmlns:m="http://schemas.openxmlformats.org/officeDocument/2006/math">
                    <m:r>
                      <a:rPr lang="en-US" altLang="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𝑢</m:t>
                    </m:r>
                  </m:oMath>
                </a14:m>
                <a:endParaRPr lang="en-US" altLang="zh-CN" sz="2400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</p:txBody>
          </p:sp>
        </mc:Choice>
        <mc:Fallback>
          <p:sp>
            <p:nvSpPr>
              <p:cNvPr id="9217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" y="1081405"/>
                <a:ext cx="9061450" cy="52019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8" name="文本框 5"/>
          <p:cNvSpPr txBox="1"/>
          <p:nvPr/>
        </p:nvSpPr>
        <p:spPr>
          <a:xfrm>
            <a:off x="40005" y="260350"/>
            <a:ext cx="94716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3600">
                <a:sym typeface="宋体" pitchFamily="2" charset="-122"/>
              </a:rPr>
              <a:t>3.</a:t>
            </a:r>
            <a:r>
              <a:rPr lang="en-US" altLang="zh-CN" sz="3600">
                <a:sym typeface="宋体" pitchFamily="2" charset="-122"/>
              </a:rPr>
              <a:t> </a:t>
            </a:r>
            <a:r>
              <a:rPr lang="en-US" altLang="en-US" sz="3600">
                <a:sym typeface="宋体" pitchFamily="2" charset="-122"/>
              </a:rPr>
              <a:t>Connectionist temporal classification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pic>
        <p:nvPicPr>
          <p:cNvPr id="4" name="图片 3" descr="pi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5" y="6139815"/>
            <a:ext cx="6457950" cy="828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9217" name="文本框 4"/>
              <p:cNvSpPr txBox="1"/>
              <p:nvPr/>
            </p:nvSpPr>
            <p:spPr>
              <a:xfrm>
                <a:off x="41275" y="2265045"/>
                <a:ext cx="9061450" cy="25831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𝑦</m:t>
                        </m:r>
                      </m:e>
                    </m:acc>
                    <m:r>
                      <a:rPr lang="en-US" altLang="en-US" sz="2400" i="1" baseline="-25000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𝑢</m:t>
                    </m:r>
                  </m:oMath>
                </a14:m>
                <a:r>
                  <a:rPr lang="en-US" altLang="en-US" sz="2400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</a:t>
                </a:r>
                <a:r>
                  <a:rPr lang="" altLang="en-US" sz="2400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denotes the class label of event u.</a:t>
                </a:r>
                <a:endParaRPr lang="en-US" altLang="en-US" sz="2400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𝛼</m:t>
                      </m:r>
                      <m:r>
                        <a:rPr lang="en-US" altLang="en-US" sz="1800" i="1" baseline="-25000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0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0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 = </m:t>
                      </m:r>
                      <m:sSubSup>
                        <m:sSubSupPr>
                          <m:ctrlPr>
                            <a:rPr lang="en-US" altLang="en-US" sz="18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</m:ctrlPr>
                        </m:sSubSupPr>
                        <m:e>
                          <m:r>
                            <a:rPr lang="en-US" altLang="en-US" sz="18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18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0</m:t>
                          </m:r>
                        </m:sub>
                        <m:sup>
                          <m:acc>
                            <m:accPr>
                              <m:chr m:val="̇"/>
                              <m:ctrlPr>
                                <a:rPr lang="en-US" altLang="en-US" sz="1800" i="1"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accPr>
                            <m:e>
                              <m:r>
                                <a:rPr lang="en-US" altLang="en-US" sz="1800" i="1"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en-US" sz="1800" i="1" baseline="-25000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0</m:t>
                          </m:r>
                        </m:sup>
                      </m:sSubSup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,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𝑡ℎ𝑒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𝑝𝑟𝑜𝑏𝑎𝑏𝑖𝑙𝑡𝑦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𝑜𝑓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𝑎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𝑝𝑎𝑡ℎ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𝑏𝑒𝑔𝑖𝑛𝑛𝑖𝑛𝑔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𝑤𝑖𝑡ℎ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acc>
                        <m:accPr>
                          <m:chr m:val="̇"/>
                          <m:ctrlPr>
                            <a:rPr lang="en-US" altLang="en-US" sz="1800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en-US" sz="1800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𝑦</m:t>
                          </m:r>
                        </m:e>
                      </m:acc>
                      <m:r>
                        <a:rPr lang="en-US" altLang="en-US" sz="1800" i="1" baseline="-25000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0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𝑛𝑜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𝑔𝑒𝑠𝑡𝑢𝑟𝑒</m:t>
                      </m:r>
                    </m:oMath>
                  </m:oMathPara>
                </a14:m>
                <a:endParaRPr lang="en-US" altLang="en-US" sz="1800" i="1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𝛼</m:t>
                      </m:r>
                      <m:r>
                        <a:rPr lang="en-US" altLang="en-US" sz="1800" i="1" baseline="-25000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0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1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 = </m:t>
                      </m:r>
                      <m:sSubSup>
                        <m:sSubSupPr>
                          <m:ctrlPr>
                            <a:rPr lang="en-US" altLang="en-US" sz="18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</m:ctrlPr>
                        </m:sSubSupPr>
                        <m:e>
                          <m:r>
                            <a:rPr lang="en-US" altLang="en-US" sz="18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18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0</m:t>
                          </m:r>
                        </m:sub>
                        <m:sup>
                          <m:acc>
                            <m:accPr>
                              <m:chr m:val="̇"/>
                              <m:ctrlPr>
                                <a:rPr lang="en-US" altLang="en-US" sz="1800" i="1"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accPr>
                            <m:e>
                              <m:r>
                                <a:rPr lang="en-US" altLang="en-US" sz="1800" i="1"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en-US" sz="1800" i="1" baseline="-25000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en-US" sz="1800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𝑡ℎ𝑒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𝑝𝑟𝑜𝑏𝑎𝑏𝑖𝑙𝑡𝑦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𝑜𝑓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𝑎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𝑝𝑎𝑡ℎ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𝑏𝑒𝑔𝑖𝑛𝑛𝑖𝑛𝑔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𝑤𝑖𝑡ℎ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𝑡ℎ𝑒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𝑓𝑖𝑟𝑠𝑡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𝑎𝑐𝑢𝑡𝑎𝑙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 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𝑒𝑣𝑒𝑛𝑡</m:t>
                      </m:r>
                      <m:acc>
                        <m:accPr>
                          <m:chr m:val="̇"/>
                          <m:ctrlPr>
                            <a:rPr lang="en-US" altLang="en-US" sz="1800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en-US" sz="1800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 </m:t>
                          </m:r>
                          <m:r>
                            <a:rPr lang="en-US" altLang="en-US" sz="1800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𝑦</m:t>
                          </m:r>
                        </m:e>
                      </m:acc>
                      <m:r>
                        <a:rPr lang="en-US" altLang="en-US" sz="1800" i="1" baseline="-25000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1</m:t>
                      </m:r>
                      <m:r>
                        <a:rPr lang="en-US" altLang="en-US" sz="1800" i="1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 </m:t>
                      </m:r>
                    </m:oMath>
                  </m:oMathPara>
                </a14:m>
                <a:endParaRPr lang="en-US" altLang="en-US" sz="1800" i="1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US" sz="1800" i="1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+mn-ea"/>
                  </a:rPr>
                  <a:t>Since a valid path cannot begin with a later event, we initialize</a:t>
                </a:r>
                <a:endParaRPr lang="en-US" altLang="en-US" sz="1800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+mn-ea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US" sz="1800" i="1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𝛼</m:t>
                    </m:r>
                    <m:r>
                      <a:rPr lang="en-US" altLang="en-US" sz="1800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0</m:t>
                    </m:r>
                    <m:r>
                      <a:rPr lang="en-US" altLang="en-US" sz="18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(</m:t>
                    </m:r>
                    <m:r>
                      <a:rPr lang="en-US" altLang="en-US" sz="18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𝑖</m:t>
                    </m:r>
                    <m:r>
                      <a:rPr lang="en-US" altLang="en-US" sz="18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) = </m:t>
                    </m:r>
                    <m:r>
                      <a:rPr lang="en-US" altLang="en-US" sz="18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0</m:t>
                    </m:r>
                    <m:r>
                      <a:rPr lang="en-US" altLang="en-US" sz="18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 </m:t>
                    </m:r>
                    <m:r>
                      <a:rPr lang="en-US" altLang="en-US" sz="18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∀</m:t>
                    </m:r>
                    <m:r>
                      <a:rPr lang="en-US" altLang="en-US" sz="18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𝑖</m:t>
                    </m:r>
                    <m:r>
                      <a:rPr lang="en-US" altLang="en-US" sz="18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&gt;</m:t>
                    </m:r>
                    <m:r>
                      <a:rPr lang="en-US" altLang="en-US" sz="18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1</m:t>
                    </m:r>
                  </m:oMath>
                </a14:m>
                <a:endParaRPr lang="en-US" altLang="en-US" sz="1800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9217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" y="2265045"/>
                <a:ext cx="9061450" cy="258318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8" name="文本框 5"/>
          <p:cNvSpPr txBox="1"/>
          <p:nvPr/>
        </p:nvSpPr>
        <p:spPr>
          <a:xfrm>
            <a:off x="40005" y="260350"/>
            <a:ext cx="94716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3600">
                <a:sym typeface="宋体" pitchFamily="2" charset="-122"/>
              </a:rPr>
              <a:t>3.</a:t>
            </a:r>
            <a:r>
              <a:rPr lang="en-US" altLang="zh-CN" sz="3600">
                <a:sym typeface="宋体" pitchFamily="2" charset="-122"/>
              </a:rPr>
              <a:t> </a:t>
            </a:r>
            <a:r>
              <a:rPr lang="en-US" altLang="en-US" sz="3600">
                <a:sym typeface="宋体" pitchFamily="2" charset="-122"/>
              </a:rPr>
              <a:t>Connectionist temporal classification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pic>
        <p:nvPicPr>
          <p:cNvPr id="2" name="图片 1" descr="pic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" y="833755"/>
            <a:ext cx="6581775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文本框 5"/>
          <p:cNvSpPr txBox="1"/>
          <p:nvPr/>
        </p:nvSpPr>
        <p:spPr>
          <a:xfrm>
            <a:off x="40005" y="260350"/>
            <a:ext cx="94716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3600">
                <a:sym typeface="宋体" pitchFamily="2" charset="-122"/>
              </a:rPr>
              <a:t>3.</a:t>
            </a:r>
            <a:r>
              <a:rPr lang="en-US" altLang="zh-CN" sz="3600">
                <a:sym typeface="宋体" pitchFamily="2" charset="-122"/>
              </a:rPr>
              <a:t> </a:t>
            </a:r>
            <a:r>
              <a:rPr lang="en-US" altLang="en-US" sz="3600">
                <a:sym typeface="宋体" pitchFamily="2" charset="-122"/>
              </a:rPr>
              <a:t>Connectionist temporal classification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pic>
        <p:nvPicPr>
          <p:cNvPr id="2" name="图片 1" descr="pi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255" y="2047875"/>
            <a:ext cx="6581775" cy="1257300"/>
          </a:xfrm>
          <a:prstGeom prst="rect">
            <a:avLst/>
          </a:prstGeom>
        </p:spPr>
      </p:pic>
      <p:pic>
        <p:nvPicPr>
          <p:cNvPr id="4" name="图片 3" descr="pi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1369695"/>
            <a:ext cx="6457950" cy="8286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42875" y="3441700"/>
                <a:ext cx="8858885" cy="31540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/>
                  <a:t>T</a:t>
                </a:r>
                <a:r>
                  <a:rPr lang="zh-CN" altLang="en-US"/>
                  <a:t>he event u </a:t>
                </a:r>
                <a:r>
                  <a:rPr lang="en-US" altLang="zh-CN"/>
                  <a:t>related to:</a:t>
                </a:r>
                <a:endParaRPr lang="en-US" altLang="zh-CN"/>
              </a:p>
              <a:p>
                <a:r>
                  <a:rPr lang="en-US" altLang="zh-CN"/>
                  <a:t>1) unchanged from the previous time t − 1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𝛼</m:t>
                    </m:r>
                    <m:r>
                      <a:rPr lang="en-US" altLang="en-US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𝑡</m:t>
                    </m:r>
                    <m:r>
                      <a:rPr lang="en-US" altLang="en-US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−</m:t>
                    </m:r>
                    <m:r>
                      <a:rPr lang="en-US" altLang="en-US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1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(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𝑢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)</m:t>
                    </m:r>
                    <m:r>
                      <a:rPr lang="en-US" alt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altLang="zh-CN"/>
                  <a:t>2) changes from no gesture to the next actual gesture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𝛼</m:t>
                    </m:r>
                    <m:r>
                      <a:rPr lang="en-US" altLang="en-US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𝑡</m:t>
                    </m:r>
                    <m:r>
                      <a:rPr lang="en-US" altLang="en-US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−</m:t>
                    </m:r>
                    <m:r>
                      <a:rPr lang="en-US" altLang="en-US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1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(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𝑢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−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1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)</m:t>
                    </m:r>
                    <m:r>
                      <a:rPr lang="en-US" alt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altLang="zh-CN"/>
                  <a:t>3) transitions from one actual gesture to the next while skipping no gesture if the two gestures have distinct labels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𝛽</m:t>
                    </m:r>
                    <m:r>
                      <a:rPr lang="en-US" altLang="en-US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𝑡</m:t>
                    </m:r>
                    <m:r>
                      <a:rPr lang="en-US" altLang="en-US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−</m:t>
                    </m:r>
                    <m:r>
                      <a:rPr lang="en-US" altLang="en-US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1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(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𝑢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−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2</m:t>
                    </m:r>
                    <m:r>
                      <a:rPr lang="en-US" altLang="en-US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)</m:t>
                    </m:r>
                    <m:r>
                      <a:rPr lang="en-US" alt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" altLang="en-US"/>
                  <a:t>Finally, any valid path π must end at time N − 1 with the last actual gesture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  <m:t>𝑦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’</m:t>
                            </m:r>
                          </m:sup>
                        </m:sSup>
                        <m:r>
                          <a:rPr lang="en-US" altLang="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" altLang="en-US"/>
                  <a:t>or with no gesture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  <m:t>𝑦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’</m:t>
                            </m:r>
                          </m:sup>
                        </m:sSup>
                      </m:sub>
                    </m:sSub>
                  </m:oMath>
                </a14:m>
                <a:endParaRPr lang="" altLang="en-US"/>
              </a:p>
              <a:p>
                <a:r>
                  <a:rPr lang="" altLang="en-US"/>
                  <a:t>hence</a:t>
                </a:r>
                <a:endParaRPr lang="" altLang="en-US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𝑝</m:t>
                      </m:r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</m:t>
                      </m:r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𝑦</m:t>
                      </m:r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|</m:t>
                      </m:r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𝜒</m:t>
                      </m:r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)= </m:t>
                      </m:r>
                      <m:sSub>
                        <m:sSubPr>
                          <m:ctrlP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𝑁−</m:t>
                          </m:r>
                          <m: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</m:t>
                      </m:r>
                      <m:sSup>
                        <m:sSupPr>
                          <m:ctrlP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𝑃</m:t>
                          </m:r>
                        </m:e>
                        <m:sup>
                          <m: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’</m:t>
                          </m:r>
                        </m:sup>
                      </m:sSup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−</m:t>
                      </m:r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1</m:t>
                      </m:r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)+</m:t>
                      </m:r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sSub>
                        <m:sSubPr>
                          <m:ctrlP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𝑁</m:t>
                          </m:r>
                          <m: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−</m:t>
                          </m:r>
                          <m: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</m:t>
                      </m:r>
                      <m:sSup>
                        <m:sSupPr>
                          <m:ctrlP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𝑃</m:t>
                          </m:r>
                        </m:e>
                        <m:sup>
                          <m:r>
                            <a:rPr lang="en-US" altLang="en-US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’</m:t>
                          </m:r>
                        </m:sup>
                      </m:sSup>
                      <m:r>
                        <a:rPr lang="en-US" altLang="en-US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</m:t>
                      </m:r>
                    </m:oMath>
                  </m:oMathPara>
                </a14:m>
                <a:endParaRPr lang="en-US" altLang="en-US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r>
                  <a:rPr lang="" altLang="en-US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and the CTC loss is </a:t>
                </a:r>
                <a:endParaRPr lang="" altLang="en-US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endParaRPr lang="" altLang="en-US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3441700"/>
                <a:ext cx="8858885" cy="31540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pic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6022340"/>
            <a:ext cx="30099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文本框 5"/>
          <p:cNvSpPr txBox="1"/>
          <p:nvPr/>
        </p:nvSpPr>
        <p:spPr>
          <a:xfrm>
            <a:off x="40005" y="260350"/>
            <a:ext cx="94716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" altLang="en-US" sz="3600">
                <a:sym typeface="宋体" pitchFamily="2" charset="-122"/>
              </a:rPr>
              <a:t>4</a:t>
            </a:r>
            <a:r>
              <a:rPr lang="en-US" altLang="en-US" sz="3600">
                <a:sym typeface="宋体" pitchFamily="2" charset="-122"/>
              </a:rPr>
              <a:t>.</a:t>
            </a:r>
            <a:r>
              <a:rPr lang="en-US" altLang="zh-CN" sz="3600">
                <a:sym typeface="宋体" pitchFamily="2" charset="-122"/>
              </a:rPr>
              <a:t> </a:t>
            </a:r>
            <a:r>
              <a:rPr lang="en-US" altLang="en-US" sz="3600">
                <a:sym typeface="宋体" pitchFamily="2" charset="-122"/>
              </a:rPr>
              <a:t>Implementation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pic>
        <p:nvPicPr>
          <p:cNvPr id="6" name="camera_ready_final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文本框 5"/>
          <p:cNvSpPr txBox="1"/>
          <p:nvPr/>
        </p:nvSpPr>
        <p:spPr>
          <a:xfrm>
            <a:off x="495300" y="179388"/>
            <a:ext cx="2652713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" altLang="en-US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Database</a:t>
            </a:r>
            <a:r>
              <a:rPr lang="en-US" altLang="zh-CN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: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pic>
        <p:nvPicPr>
          <p:cNvPr id="2" name="图片 1" descr="pic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" y="825500"/>
            <a:ext cx="9024620" cy="59893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文本框 5"/>
          <p:cNvSpPr txBox="1"/>
          <p:nvPr/>
        </p:nvSpPr>
        <p:spPr>
          <a:xfrm>
            <a:off x="495300" y="179705"/>
            <a:ext cx="45770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Modality fusion</a:t>
            </a:r>
            <a:r>
              <a:rPr lang="en-US" altLang="zh-CN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: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pic>
        <p:nvPicPr>
          <p:cNvPr id="3" name="图片 2" descr="pic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824865"/>
            <a:ext cx="6924675" cy="3552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4665" y="4377690"/>
            <a:ext cx="79806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The best gesture recognition accuracy (83</a:t>
            </a:r>
            <a:r>
              <a:rPr lang="" altLang="zh-CN" sz="2400"/>
              <a:t>.</a:t>
            </a:r>
            <a:r>
              <a:rPr lang="zh-CN" altLang="en-US" sz="2400"/>
              <a:t>8%) is observed for the combination of all modalities.</a:t>
            </a:r>
            <a:endParaRPr lang="zh-CN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文本框 5"/>
          <p:cNvSpPr txBox="1"/>
          <p:nvPr/>
        </p:nvSpPr>
        <p:spPr>
          <a:xfrm>
            <a:off x="495300" y="1905"/>
            <a:ext cx="45770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" altLang="en-US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Comparisons</a:t>
            </a:r>
            <a:r>
              <a:rPr lang="en-US" altLang="zh-CN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: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pic>
        <p:nvPicPr>
          <p:cNvPr id="2" name="图片 1" descr="pic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647065"/>
            <a:ext cx="5548630" cy="6459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文本框 4"/>
          <p:cNvSpPr txBox="1"/>
          <p:nvPr/>
        </p:nvSpPr>
        <p:spPr>
          <a:xfrm>
            <a:off x="495300" y="1081088"/>
            <a:ext cx="8335963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1</a:t>
            </a:r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.</a:t>
            </a:r>
            <a: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 </a:t>
            </a:r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T</a:t>
            </a:r>
            <a: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here is a large diversity in how people perform gestures, making detection and</a:t>
            </a:r>
            <a:b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</a:br>
            <a: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classification difficult</a:t>
            </a:r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.</a:t>
            </a:r>
            <a:b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</a:br>
            <a: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2</a:t>
            </a:r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.</a:t>
            </a:r>
            <a: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 </a:t>
            </a:r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T</a:t>
            </a:r>
            <a: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he system must work online in order to avoid noticeable lag between performing a gesture and its classification</a:t>
            </a:r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.</a:t>
            </a:r>
            <a:endParaRPr lang="en-US" altLang="en-US" sz="28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5122" name="文本框 5"/>
          <p:cNvSpPr txBox="1"/>
          <p:nvPr/>
        </p:nvSpPr>
        <p:spPr>
          <a:xfrm>
            <a:off x="495300" y="179388"/>
            <a:ext cx="2652713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Challenge: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4"/>
          <p:cNvSpPr txBox="1"/>
          <p:nvPr/>
        </p:nvSpPr>
        <p:spPr>
          <a:xfrm>
            <a:off x="495300" y="1081088"/>
            <a:ext cx="8335963" cy="3107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1. A</a:t>
            </a:r>
            <a: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 recurrent three-dimensional convolutional neural network that performs simultaneous detection and classification of dynamic hand gestures from multi-modal data</a:t>
            </a:r>
            <a:r>
              <a:rPr lang="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.</a:t>
            </a:r>
            <a:endParaRPr lang="en-US" altLang="zh-CN" sz="28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  <a:p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2. </a:t>
            </a:r>
            <a:r>
              <a:rPr lang="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An </a:t>
            </a:r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online  gesture  classification  </a:t>
            </a:r>
            <a:r>
              <a:rPr lang="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system for driving.</a:t>
            </a:r>
            <a:endParaRPr lang="" altLang="en-US" sz="28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6146" name="文本框 5"/>
          <p:cNvSpPr txBox="1"/>
          <p:nvPr/>
        </p:nvSpPr>
        <p:spPr>
          <a:xfrm>
            <a:off x="495300" y="179388"/>
            <a:ext cx="2652713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Main Work</a:t>
            </a:r>
            <a:r>
              <a:rPr lang="en-US" altLang="zh-CN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: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文本框 5"/>
          <p:cNvSpPr txBox="1"/>
          <p:nvPr/>
        </p:nvSpPr>
        <p:spPr>
          <a:xfrm>
            <a:off x="495300" y="179388"/>
            <a:ext cx="4845050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System Framework</a:t>
            </a:r>
            <a:r>
              <a:rPr lang="en-US" altLang="zh-CN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: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pic>
        <p:nvPicPr>
          <p:cNvPr id="7170" name="图片 1" descr="pi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825500"/>
            <a:ext cx="7497763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文本框 5"/>
          <p:cNvSpPr txBox="1"/>
          <p:nvPr/>
        </p:nvSpPr>
        <p:spPr>
          <a:xfrm>
            <a:off x="495300" y="179388"/>
            <a:ext cx="5381625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Network Architecture</a:t>
            </a:r>
            <a:r>
              <a:rPr lang="en-US" altLang="zh-CN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: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8194" name="文本框 2"/>
          <p:cNvSpPr txBox="1">
            <a:spLocks noRot="1" noChangeAspect="1" noEditPoints="1" noTextEdit="1"/>
          </p:cNvSpPr>
          <p:nvPr/>
        </p:nvSpPr>
        <p:spPr>
          <a:xfrm>
            <a:off x="-9525" y="1052513"/>
            <a:ext cx="9207500" cy="3452812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t" anchorCtr="0"/>
          <a:p>
            <a:endParaRPr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2" name="文本框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5236" y="4420171"/>
            <a:ext cx="5615304" cy="877570"/>
          </a:xfrm>
          <a:prstGeom prst="rect">
            <a:avLst/>
          </a:prstGeom>
          <a:blipFill rotWithShape="0">
            <a:blip r:embed="rId2"/>
            <a:stretch>
              <a:fillRect l="-10" t="-65" r="10" b="65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文本框 4"/>
          <p:cNvSpPr txBox="1"/>
          <p:nvPr/>
        </p:nvSpPr>
        <p:spPr>
          <a:xfrm>
            <a:off x="495300" y="1081088"/>
            <a:ext cx="8335963" cy="2122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1</a:t>
            </a:r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. Pre-training the 3D-CNN</a:t>
            </a:r>
            <a:b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</a:br>
            <a: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2</a:t>
            </a:r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.</a:t>
            </a:r>
            <a:r>
              <a:rPr lang="en-US" altLang="zh-CN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 Training the full model</a:t>
            </a:r>
            <a:endParaRPr lang="en-US" altLang="zh-CN" sz="28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3. Connectionist temporal classification</a:t>
            </a:r>
            <a:endParaRPr lang="en-US" altLang="en-US" sz="28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4</a:t>
            </a:r>
            <a:r>
              <a:rPr lang="en-US" altLang="en-US" sz="28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. Implementation</a:t>
            </a:r>
            <a:endParaRPr lang="en-US" altLang="en-US" sz="28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9218" name="文本框 5"/>
          <p:cNvSpPr txBox="1"/>
          <p:nvPr/>
        </p:nvSpPr>
        <p:spPr>
          <a:xfrm>
            <a:off x="495300" y="179388"/>
            <a:ext cx="265271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Training</a:t>
            </a:r>
            <a:r>
              <a:rPr lang="en-US" altLang="zh-CN" sz="36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: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9217" name="文本框 4"/>
              <p:cNvSpPr txBox="1"/>
              <p:nvPr/>
            </p:nvSpPr>
            <p:spPr>
              <a:xfrm>
                <a:off x="40005" y="1081405"/>
                <a:ext cx="9061450" cy="56711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1. mini-batch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𝜒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 = {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𝑉</m:t>
                    </m:r>
                    <m:r>
                      <a:rPr lang="en-US" altLang="en-US" sz="2400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0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,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𝑉</m:t>
                    </m:r>
                    <m:r>
                      <a:rPr lang="en-US" altLang="en-US" sz="2400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1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,...,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𝑉</m:t>
                    </m:r>
                    <m:r>
                      <a:rPr lang="en-US" altLang="en-US" sz="2400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𝑝</m:t>
                    </m:r>
                    <m:r>
                      <a:rPr lang="en-US" altLang="en-US" sz="2400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−</m:t>
                    </m:r>
                    <m:r>
                      <a:rPr lang="en-US" altLang="en-US" sz="2400" i="1" baseline="-25000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1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}</m:t>
                    </m:r>
                  </m:oMath>
                </a14:m>
                <a:endParaRPr lang="en-US" altLang="en-US" sz="2400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Each video consists of T clips,making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𝜒</m:t>
                    </m:r>
                  </m:oMath>
                </a14:m>
                <a:r>
                  <a:rPr lang="en-US" altLang="en-US" sz="2400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a set of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𝑁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=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𝑇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*</m:t>
                    </m:r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𝑃</m:t>
                    </m:r>
                  </m:oMath>
                </a14:m>
                <a:r>
                  <a:rPr lang="en-US" altLang="en-US" sz="2400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 clips.</a:t>
                </a:r>
                <a:endParaRPr lang="en-US" altLang="en-US" sz="2400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US" sz="2400">
                    <a:sym typeface="+mn-ea"/>
                  </a:rPr>
                  <a:t>2. </a:t>
                </a:r>
                <a:r>
                  <a:rPr lang="en-US" altLang="zh-CN" sz="2400">
                    <a:sym typeface="+mn-ea"/>
                  </a:rPr>
                  <a:t>I</a:t>
                </a:r>
                <a:r>
                  <a:rPr lang="zh-CN" altLang="en-US" sz="2400">
                    <a:sym typeface="+mn-ea"/>
                  </a:rPr>
                  <a:t>nitialize  the  3D-CNN with the C3D network trained on the large-scale Sport-1M human action recognition dataset</a:t>
                </a:r>
                <a:r>
                  <a:rPr lang="en-US" altLang="zh-CN" sz="2400">
                    <a:sym typeface="+mn-ea"/>
                  </a:rPr>
                  <a:t>.</a:t>
                </a:r>
                <a:endParaRPr lang="zh-CN" altLang="en-US" sz="240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US" sz="2400">
                    <a:sym typeface="+mn-ea"/>
                  </a:rPr>
                  <a:t>3. </a:t>
                </a:r>
                <a:r>
                  <a:rPr lang="en-US" sz="2400">
                    <a:sym typeface="+mn-ea"/>
                  </a:rPr>
                  <a:t>A</a:t>
                </a:r>
                <a:r>
                  <a:rPr sz="2400">
                    <a:sym typeface="+mn-ea"/>
                  </a:rPr>
                  <a:t>ppend a softmax pre-diction layer to the last fully-connected layer and fine-tune by back-propagation with negative log-likelihood to predictgestures classes from individual clips</a:t>
                </a:r>
                <a:r>
                  <a:rPr lang="en-US" sz="2400">
                    <a:sym typeface="+mn-ea"/>
                  </a:rPr>
                  <a:t>.</a:t>
                </a:r>
                <a:endParaRPr sz="2400">
                  <a:sym typeface="+mn-ea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>
                    <a:sym typeface="+mn-ea"/>
                  </a:rPr>
                  <a:t>4. </a:t>
                </a:r>
                <a:r>
                  <a:rPr lang="zh-CN" altLang="en-US" sz="2400">
                    <a:sym typeface="+mn-ea"/>
                  </a:rPr>
                  <a:t>8 convolutional layers of 3×3×3 filters and 2 fully-connected layers</a:t>
                </a:r>
                <a:r>
                  <a:rPr lang="en-US" altLang="zh-CN" sz="2400">
                    <a:sym typeface="+mn-ea"/>
                  </a:rPr>
                  <a:t>.</a:t>
                </a:r>
                <a:endParaRPr lang="zh-CN" altLang="en-US" sz="240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zh-CN" altLang="en-US" sz="2400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</p:txBody>
          </p:sp>
        </mc:Choice>
        <mc:Fallback>
          <p:sp>
            <p:nvSpPr>
              <p:cNvPr id="9217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" y="1081405"/>
                <a:ext cx="9061450" cy="56711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8" name="文本框 5"/>
          <p:cNvSpPr txBox="1"/>
          <p:nvPr/>
        </p:nvSpPr>
        <p:spPr>
          <a:xfrm>
            <a:off x="40005" y="193040"/>
            <a:ext cx="84753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>
                <a:sym typeface="宋体" pitchFamily="2" charset="-122"/>
              </a:rPr>
              <a:t>1</a:t>
            </a:r>
            <a:r>
              <a:rPr lang="en-US" altLang="en-US" sz="3600">
                <a:sym typeface="宋体" pitchFamily="2" charset="-122"/>
              </a:rPr>
              <a:t>. Pre-training the 3D-CNN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5300" y="2414905"/>
            <a:ext cx="8046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文本框 4"/>
          <p:cNvSpPr txBox="1"/>
          <p:nvPr/>
        </p:nvSpPr>
        <p:spPr>
          <a:xfrm>
            <a:off x="40005" y="1081405"/>
            <a:ext cx="9061450" cy="26149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24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1. </a:t>
            </a:r>
            <a:r>
              <a:rPr lang="" altLang="en-US" sz="2400">
                <a:latin typeface="Arial" panose="02080604020202020204" pitchFamily="34" charset="0"/>
                <a:ea typeface="宋体" pitchFamily="2" charset="-122"/>
                <a:sym typeface="宋体" pitchFamily="2" charset="-122"/>
              </a:rPr>
              <a:t>T</a:t>
            </a:r>
            <a:r>
              <a:rPr lang="en-US" altLang="en-US" sz="2400">
                <a:ea typeface="宋体" pitchFamily="2" charset="-122"/>
                <a:sym typeface="宋体" pitchFamily="2" charset="-122"/>
              </a:rPr>
              <a:t>rain the entire R3DCNN with back-propagation-through-time (BPTT)</a:t>
            </a:r>
            <a:r>
              <a:rPr lang="" altLang="en-US" sz="2400">
                <a:ea typeface="宋体" pitchFamily="2" charset="-122"/>
                <a:sym typeface="宋体" pitchFamily="2" charset="-122"/>
              </a:rPr>
              <a:t>.</a:t>
            </a:r>
            <a:endParaRPr lang="en-US" altLang="en-US" sz="2400">
              <a:ea typeface="宋体" pitchFamily="2" charset="-122"/>
              <a:sym typeface="宋体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2400">
                <a:sym typeface="+mn-ea"/>
              </a:rPr>
              <a:t>2. </a:t>
            </a:r>
            <a:r>
              <a:rPr lang="" altLang="en-US" sz="2400">
                <a:sym typeface="+mn-ea"/>
              </a:rPr>
              <a:t>C</a:t>
            </a:r>
            <a:r>
              <a:rPr sz="2400">
                <a:sym typeface="+mn-ea"/>
              </a:rPr>
              <a:t>onsider two training cost functions:  negative log-likelihood for the entire video and connectionist temporalclassification  (CTC)  for  online  sequences</a:t>
            </a:r>
            <a:r>
              <a:rPr lang="" sz="2400">
                <a:sym typeface="+mn-ea"/>
              </a:rPr>
              <a:t>.</a:t>
            </a:r>
            <a:endParaRPr sz="2400"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CN" altLang="en-US" sz="2400">
              <a:latin typeface="DejaVu Math TeX Gyre" panose="02000503000000000000" charset="0"/>
              <a:ea typeface="宋体" pitchFamily="2" charset="-122"/>
              <a:cs typeface="DejaVu Math TeX Gyre" panose="02000503000000000000" charset="0"/>
              <a:sym typeface="宋体" pitchFamily="2" charset="-122"/>
            </a:endParaRPr>
          </a:p>
        </p:txBody>
      </p:sp>
      <p:sp>
        <p:nvSpPr>
          <p:cNvPr id="9218" name="文本框 5"/>
          <p:cNvSpPr txBox="1"/>
          <p:nvPr/>
        </p:nvSpPr>
        <p:spPr>
          <a:xfrm>
            <a:off x="40005" y="260350"/>
            <a:ext cx="84753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>
                <a:sym typeface="宋体" pitchFamily="2" charset="-122"/>
              </a:rPr>
              <a:t>2</a:t>
            </a:r>
            <a:r>
              <a:rPr lang="en-US" altLang="en-US" sz="3600">
                <a:sym typeface="宋体" pitchFamily="2" charset="-122"/>
              </a:rPr>
              <a:t>.</a:t>
            </a:r>
            <a:r>
              <a:rPr lang="en-US" altLang="zh-CN" sz="3600">
                <a:sym typeface="宋体" pitchFamily="2" charset="-122"/>
              </a:rPr>
              <a:t> Training the full model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  <p:pic>
        <p:nvPicPr>
          <p:cNvPr id="3" name="图片 2" descr="pic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3202305"/>
            <a:ext cx="7048500" cy="2200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9217" name="文本框 4"/>
              <p:cNvSpPr txBox="1"/>
              <p:nvPr/>
            </p:nvSpPr>
            <p:spPr>
              <a:xfrm>
                <a:off x="40005" y="1081405"/>
                <a:ext cx="9061450" cy="57283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1. </a:t>
                </a:r>
                <a:r>
                  <a:rPr lang="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E</a:t>
                </a:r>
                <a:r>
                  <a:rPr lang="en-US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xtend the dictionary of existing gestures with a no</a:t>
                </a:r>
                <a:endParaRPr lang="en-US" altLang="en-US" sz="2400">
                  <a:latin typeface="Arial" panose="02080604020202020204" pitchFamily="34" charset="0"/>
                  <a:ea typeface="宋体" pitchFamily="2" charset="-122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gesture class</a:t>
                </a:r>
                <a:r>
                  <a:rPr lang="" altLang="en-US" sz="2400">
                    <a:latin typeface="Arial" panose="02080604020202020204" pitchFamily="34" charset="0"/>
                    <a:ea typeface="宋体" pitchFamily="2" charset="-122"/>
                    <a:sym typeface="宋体" pitchFamily="2" charset="-122"/>
                  </a:rPr>
                  <a:t>.</a:t>
                </a:r>
                <a:endParaRPr lang="en-US" altLang="en-US" sz="2400">
                  <a:latin typeface="Arial" panose="02080604020202020204" pitchFamily="34" charset="0"/>
                  <a:ea typeface="宋体" pitchFamily="2" charset="-122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US" sz="2400">
                    <a:sym typeface="+mn-ea"/>
                  </a:rPr>
                  <a:t>2. </a:t>
                </a:r>
                <a:r>
                  <a:rPr lang="" altLang="en-US" sz="2400">
                    <a:sym typeface="+mn-ea"/>
                  </a:rPr>
                  <a:t>A</a:t>
                </a:r>
                <a:r>
                  <a:rPr sz="2400">
                    <a:sym typeface="+mn-ea"/>
                  </a:rPr>
                  <a:t> particular gesture (or no gesture)k at timet in an input sequence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𝜒</m:t>
                    </m:r>
                  </m:oMath>
                </a14:m>
                <a:r>
                  <a:rPr lang="" altLang="en-US" sz="2400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:</a:t>
                </a:r>
                <a:endParaRPr lang="" altLang="en-US" sz="2400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𝑝</m:t>
                      </m:r>
                      <m:r>
                        <a:rPr lang="en-US" altLang="" sz="2400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" sz="2400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k</m:t>
                      </m:r>
                      <m:r>
                        <a:rPr lang="en-US" altLang="" sz="2400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" sz="2400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t</m:t>
                      </m:r>
                      <m:r>
                        <a:rPr lang="en-US" altLang="" sz="2400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|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𝜒</m:t>
                      </m:r>
                      <m:r>
                        <a:rPr lang="en-US" altLang="" sz="2400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 = </m:t>
                      </m:r>
                      <m:sSubSup>
                        <m:sSubSupPr>
                          <m:ctrlPr>
                            <a:rPr lang="en-US" altLang="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</m:ctrlPr>
                        </m:sSubSupPr>
                        <m:e>
                          <m:r>
                            <a:rPr lang="en-US" altLang="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𝑡</m:t>
                          </m:r>
                        </m:sub>
                        <m:sup>
                          <m:r>
                            <a:rPr lang="en-US" altLang="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𝑘</m:t>
                          </m:r>
                        </m:sup>
                      </m:sSubSup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∀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𝑡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∈[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0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,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𝑁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</m:t>
                      </m:r>
                    </m:oMath>
                  </m:oMathPara>
                </a14:m>
                <a:endParaRPr lang="en-US" altLang="" sz="2400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" altLang="en-US" sz="2400" i="1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3. Define a path </a:t>
                </a:r>
                <a14:m>
                  <m:oMath xmlns:m="http://schemas.openxmlformats.org/officeDocument/2006/math">
                    <m:r>
                      <a:rPr lang="en-US" altLang="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𝜋</m:t>
                    </m:r>
                  </m:oMath>
                </a14:m>
                <a:r>
                  <a:rPr lang="" altLang="en-US" sz="2400" i="1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as a possible mapping of the input se-quence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𝜒</m:t>
                    </m:r>
                  </m:oMath>
                </a14:m>
                <a:r>
                  <a:rPr lang="" altLang="en-US" sz="2400" i="1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 into a sequence of class labels </a:t>
                </a:r>
                <a14:m>
                  <m:oMath xmlns:m="http://schemas.openxmlformats.org/officeDocument/2006/math">
                    <m:r>
                      <a:rPr lang="en-US" altLang="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𝑦</m:t>
                    </m:r>
                  </m:oMath>
                </a14:m>
                <a:r>
                  <a:rPr lang="" altLang="en-US" sz="2400" i="1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. The probability of observing path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𝜋</m:t>
                    </m:r>
                  </m:oMath>
                </a14:m>
                <a:r>
                  <a:rPr lang="" altLang="en-US" sz="2400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:</a:t>
                </a:r>
                <a:endParaRPr lang="" altLang="en-US" sz="2400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𝑝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𝑦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|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𝜒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 = 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altLang="en-US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</m:ctrlPr>
                        </m:naryPr>
                        <m:sub>
                          <m:r>
                            <a:rPr lang="en-US" altLang="en-US" sz="2400" i="1"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  <a:sym typeface="宋体" pitchFamily="2" charset="-122"/>
                            </a:rPr>
                            <m:t>𝑡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en-US" sz="2400" i="1">
                                  <a:latin typeface="DejaVu Math TeX Gyre" panose="02000503000000000000" charset="0"/>
                                  <a:ea typeface="宋体" pitchFamily="2" charset="-122"/>
                                  <a:cs typeface="DejaVu Math TeX Gyre" panose="02000503000000000000" charset="0"/>
                                  <a:sym typeface="宋体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en-US" sz="2400" i="1">
                                  <a:latin typeface="DejaVu Math TeX Gyre" panose="02000503000000000000" charset="0"/>
                                  <a:ea typeface="宋体" pitchFamily="2" charset="-122"/>
                                  <a:cs typeface="DejaVu Math TeX Gyre" panose="02000503000000000000" charset="0"/>
                                  <a:sym typeface="宋体" pitchFamily="2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DejaVu Math TeX Gyre" panose="02000503000000000000" charset="0"/>
                                  <a:ea typeface="宋体" pitchFamily="2" charset="-122"/>
                                  <a:cs typeface="DejaVu Math TeX Gyre" panose="02000503000000000000" charset="0"/>
                                  <a:sym typeface="宋体" pitchFamily="2" charset="-122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en-US" sz="2400" i="1">
                                      <a:latin typeface="DejaVu Math TeX Gyre" panose="02000503000000000000" charset="0"/>
                                      <a:ea typeface="宋体" pitchFamily="2" charset="-122"/>
                                      <a:cs typeface="DejaVu Math TeX Gyre" panose="02000503000000000000" charset="0"/>
                                      <a:sym typeface="宋体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DejaVu Math TeX Gyre" panose="02000503000000000000" charset="0"/>
                                      <a:ea typeface="宋体" pitchFamily="2" charset="-122"/>
                                      <a:cs typeface="DejaVu Math TeX Gyre" panose="02000503000000000000" charset="0"/>
                                      <a:sym typeface="宋体" pitchFamily="2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DejaVu Math TeX Gyre" panose="02000503000000000000" charset="0"/>
                                      <a:ea typeface="宋体" pitchFamily="2" charset="-122"/>
                                      <a:cs typeface="DejaVu Math TeX Gyre" panose="02000503000000000000" charset="0"/>
                                      <a:sym typeface="宋体" pitchFamily="2" charset="-122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" altLang="en-US" sz="2400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" altLang="zh-CN" sz="2400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4. Paths are mapped into a sequence of event labels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  <a:sym typeface="宋体" pitchFamily="2" charset="-122"/>
                      </a:rPr>
                      <m:t>𝑦</m:t>
                    </m:r>
                  </m:oMath>
                </a14:m>
                <a:r>
                  <a:rPr lang="" altLang="zh-CN" sz="2400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 </a:t>
                </a:r>
                <a:r>
                  <a:rPr lang="" altLang="zh-CN" sz="2400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宋体" pitchFamily="2" charset="-122"/>
                  </a:rPr>
                  <a:t>by</a:t>
                </a:r>
                <a:endParaRPr lang="" altLang="zh-CN" sz="2400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𝑦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= 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ℬ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𝜋</m:t>
                      </m:r>
                      <m:r>
                        <a:rPr lang="en-US" altLang="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)</m:t>
                      </m:r>
                    </m:oMath>
                  </m:oMathPara>
                </a14:m>
                <a:endParaRPr lang="en-US" altLang="" sz="2400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 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ℬ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([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−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,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1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,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2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,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−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,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−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]) =  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ℬ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([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1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,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1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,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−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,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2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,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−</m:t>
                      </m:r>
                      <m:r>
                        <a:rPr lang="en-US" altLang="en-US" sz="2400" i="1"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  <a:sym typeface="宋体" pitchFamily="2" charset="-122"/>
                        </a:rPr>
                        <m:t>])</m:t>
                      </m:r>
                    </m:oMath>
                  </m:oMathPara>
                </a14:m>
                <a:endParaRPr lang="" altLang="zh-CN" sz="2400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  <a:sym typeface="宋体" pitchFamily="2" charset="-122"/>
                </a:endParaRPr>
              </a:p>
            </p:txBody>
          </p:sp>
        </mc:Choice>
        <mc:Fallback>
          <p:sp>
            <p:nvSpPr>
              <p:cNvPr id="9217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" y="1081405"/>
                <a:ext cx="9061450" cy="572833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8" name="文本框 5"/>
          <p:cNvSpPr txBox="1"/>
          <p:nvPr/>
        </p:nvSpPr>
        <p:spPr>
          <a:xfrm>
            <a:off x="40005" y="260350"/>
            <a:ext cx="94716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" altLang="en-US" sz="3600">
                <a:sym typeface="宋体" pitchFamily="2" charset="-122"/>
              </a:rPr>
              <a:t>3</a:t>
            </a:r>
            <a:r>
              <a:rPr lang="en-US" altLang="en-US" sz="3600">
                <a:sym typeface="宋体" pitchFamily="2" charset="-122"/>
              </a:rPr>
              <a:t>.</a:t>
            </a:r>
            <a:r>
              <a:rPr lang="en-US" altLang="zh-CN" sz="3600">
                <a:sym typeface="宋体" pitchFamily="2" charset="-122"/>
              </a:rPr>
              <a:t> </a:t>
            </a:r>
            <a:r>
              <a:rPr lang="en-US" altLang="en-US" sz="3600">
                <a:sym typeface="宋体" pitchFamily="2" charset="-122"/>
              </a:rPr>
              <a:t>Connectionist temporal classification</a:t>
            </a:r>
            <a:endParaRPr lang="en-US" altLang="zh-CN" sz="3600">
              <a:latin typeface="Arial" panose="02080604020202020204" pitchFamily="34" charset="0"/>
              <a:ea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3753</Words>
  <Application>WPS 演示</Application>
  <PresentationFormat/>
  <Paragraphs>103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DejaVu Sans</vt:lpstr>
      <vt:lpstr>Droid Sans Fallback</vt:lpstr>
      <vt:lpstr>DejaVu Math TeX Gyre</vt:lpstr>
      <vt:lpstr>微软雅黑</vt:lpstr>
      <vt:lpstr>宋体</vt:lpstr>
      <vt:lpstr>Arial Unicode MS</vt:lpstr>
      <vt:lpstr>Calibri</vt:lpstr>
      <vt:lpstr>Abyssinica SIL</vt:lpstr>
      <vt:lpstr>MT Extra</vt:lpstr>
      <vt:lpstr>默认设计模板</vt:lpstr>
      <vt:lpstr>1_默认设计模板</vt:lpstr>
      <vt:lpstr>2_默认设计模板</vt:lpstr>
      <vt:lpstr>3_默认设计模板</vt:lpstr>
      <vt:lpstr>Online Detection and Classification of Dynamic Hand Gestures with Recurrent 3D Convolutional Neural Networks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Detection and Classification of Dynamic Hand Gestures with Recurrent 3D Convolutional Neural Networks</dc:title>
  <dc:creator>wps</dc:creator>
  <cp:lastModifiedBy>scrutiny</cp:lastModifiedBy>
  <cp:revision>40</cp:revision>
  <dcterms:created xsi:type="dcterms:W3CDTF">2020-02-12T15:31:41Z</dcterms:created>
  <dcterms:modified xsi:type="dcterms:W3CDTF">2020-02-12T15:31:41Z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2052-11.1.0.9080</vt:lpwstr>
  </property>
</Properties>
</file>